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64" r:id="rId3"/>
    <p:sldId id="271" r:id="rId4"/>
    <p:sldId id="276" r:id="rId5"/>
    <p:sldId id="259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9A40"/>
    <a:srgbClr val="00A650"/>
    <a:srgbClr val="19A6A4"/>
    <a:srgbClr val="1AA3A1"/>
    <a:srgbClr val="DE63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455" autoAdjust="0"/>
  </p:normalViewPr>
  <p:slideViewPr>
    <p:cSldViewPr snapToGrid="0">
      <p:cViewPr varScale="1">
        <p:scale>
          <a:sx n="87" d="100"/>
          <a:sy n="87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90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C7603-4181-4DE2-84E8-E72BCD3F68D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43B98-A9D3-4625-BB3F-BEE823C97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09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1E04B-32D5-4466-8A90-C8482DD744DA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582EF-77D1-491B-BEF2-A467DF39BF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77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582EF-77D1-491B-BEF2-A467DF39BF6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17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582EF-77D1-491B-BEF2-A467DF39BF6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242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5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3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4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09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3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80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34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1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0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9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78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0"/>
            <a:ext cx="12228830" cy="6858000"/>
          </a:xfrm>
          <a:prstGeom prst="rect">
            <a:avLst/>
          </a:prstGeom>
          <a:solidFill>
            <a:schemeClr val="bg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574232" y="329309"/>
            <a:ext cx="1368636" cy="375541"/>
            <a:chOff x="1789621" y="3644009"/>
            <a:chExt cx="2684494" cy="736600"/>
          </a:xfrm>
        </p:grpSpPr>
        <p:pic>
          <p:nvPicPr>
            <p:cNvPr id="18" name="object 19"/>
            <p:cNvPicPr/>
            <p:nvPr userDrawn="1"/>
          </p:nvPicPr>
          <p:blipFill>
            <a:blip r:embed="rId14" cstate="print"/>
            <a:stretch>
              <a:fillRect/>
            </a:stretch>
          </p:blipFill>
          <p:spPr>
            <a:xfrm>
              <a:off x="3041233" y="3644013"/>
              <a:ext cx="1432882" cy="736335"/>
            </a:xfrm>
            <a:prstGeom prst="rect">
              <a:avLst/>
            </a:prstGeom>
          </p:spPr>
        </p:pic>
        <p:grpSp>
          <p:nvGrpSpPr>
            <p:cNvPr id="19" name="object 20"/>
            <p:cNvGrpSpPr/>
            <p:nvPr userDrawn="1"/>
          </p:nvGrpSpPr>
          <p:grpSpPr>
            <a:xfrm>
              <a:off x="1789621" y="3669627"/>
              <a:ext cx="542290" cy="544830"/>
              <a:chOff x="1789621" y="3669627"/>
              <a:chExt cx="542290" cy="544830"/>
            </a:xfrm>
          </p:grpSpPr>
          <p:sp>
            <p:nvSpPr>
              <p:cNvPr id="25" name="object 21"/>
              <p:cNvSpPr/>
              <p:nvPr/>
            </p:nvSpPr>
            <p:spPr>
              <a:xfrm>
                <a:off x="1789620" y="3804042"/>
                <a:ext cx="352425" cy="410845"/>
              </a:xfrm>
              <a:custGeom>
                <a:avLst/>
                <a:gdLst/>
                <a:ahLst/>
                <a:cxnLst/>
                <a:rect l="l" t="t" r="r" b="b"/>
                <a:pathLst>
                  <a:path w="352425" h="410845">
                    <a:moveTo>
                      <a:pt x="285597" y="325577"/>
                    </a:moveTo>
                    <a:lnTo>
                      <a:pt x="274370" y="292620"/>
                    </a:lnTo>
                    <a:lnTo>
                      <a:pt x="243763" y="265722"/>
                    </a:lnTo>
                    <a:lnTo>
                      <a:pt x="198374" y="247573"/>
                    </a:lnTo>
                    <a:lnTo>
                      <a:pt x="142798" y="240919"/>
                    </a:lnTo>
                    <a:lnTo>
                      <a:pt x="87210" y="247573"/>
                    </a:lnTo>
                    <a:lnTo>
                      <a:pt x="41821" y="265722"/>
                    </a:lnTo>
                    <a:lnTo>
                      <a:pt x="11214" y="292620"/>
                    </a:lnTo>
                    <a:lnTo>
                      <a:pt x="0" y="325577"/>
                    </a:lnTo>
                    <a:lnTo>
                      <a:pt x="11214" y="358533"/>
                    </a:lnTo>
                    <a:lnTo>
                      <a:pt x="41821" y="385445"/>
                    </a:lnTo>
                    <a:lnTo>
                      <a:pt x="87210" y="403580"/>
                    </a:lnTo>
                    <a:lnTo>
                      <a:pt x="142798" y="410235"/>
                    </a:lnTo>
                    <a:lnTo>
                      <a:pt x="198374" y="403580"/>
                    </a:lnTo>
                    <a:lnTo>
                      <a:pt x="243763" y="385445"/>
                    </a:lnTo>
                    <a:lnTo>
                      <a:pt x="274370" y="358533"/>
                    </a:lnTo>
                    <a:lnTo>
                      <a:pt x="285597" y="325577"/>
                    </a:lnTo>
                    <a:close/>
                  </a:path>
                  <a:path w="352425" h="410845">
                    <a:moveTo>
                      <a:pt x="352399" y="153974"/>
                    </a:moveTo>
                    <a:lnTo>
                      <a:pt x="342430" y="114452"/>
                    </a:lnTo>
                    <a:lnTo>
                      <a:pt x="315315" y="73787"/>
                    </a:lnTo>
                    <a:lnTo>
                      <a:pt x="273291" y="36804"/>
                    </a:lnTo>
                    <a:lnTo>
                      <a:pt x="223723" y="10782"/>
                    </a:lnTo>
                    <a:lnTo>
                      <a:pt x="176047" y="0"/>
                    </a:lnTo>
                    <a:lnTo>
                      <a:pt x="135585" y="4826"/>
                    </a:lnTo>
                    <a:lnTo>
                      <a:pt x="107657" y="25615"/>
                    </a:lnTo>
                    <a:lnTo>
                      <a:pt x="98234" y="59131"/>
                    </a:lnTo>
                    <a:lnTo>
                      <a:pt x="108191" y="98640"/>
                    </a:lnTo>
                    <a:lnTo>
                      <a:pt x="135305" y="139319"/>
                    </a:lnTo>
                    <a:lnTo>
                      <a:pt x="177330" y="176301"/>
                    </a:lnTo>
                    <a:lnTo>
                      <a:pt x="226898" y="202311"/>
                    </a:lnTo>
                    <a:lnTo>
                      <a:pt x="274574" y="213093"/>
                    </a:lnTo>
                    <a:lnTo>
                      <a:pt x="315048" y="208267"/>
                    </a:lnTo>
                    <a:lnTo>
                      <a:pt x="342963" y="187477"/>
                    </a:lnTo>
                    <a:lnTo>
                      <a:pt x="352399" y="153974"/>
                    </a:lnTo>
                    <a:close/>
                  </a:path>
                </a:pathLst>
              </a:custGeom>
              <a:solidFill>
                <a:srgbClr val="DE633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2"/>
              <p:cNvSpPr/>
              <p:nvPr/>
            </p:nvSpPr>
            <p:spPr>
              <a:xfrm>
                <a:off x="2142062" y="3669627"/>
                <a:ext cx="189865" cy="269875"/>
              </a:xfrm>
              <a:custGeom>
                <a:avLst/>
                <a:gdLst/>
                <a:ahLst/>
                <a:cxnLst/>
                <a:rect l="l" t="t" r="r" b="b"/>
                <a:pathLst>
                  <a:path w="189864" h="269875">
                    <a:moveTo>
                      <a:pt x="61281" y="0"/>
                    </a:moveTo>
                    <a:lnTo>
                      <a:pt x="29417" y="12317"/>
                    </a:lnTo>
                    <a:lnTo>
                      <a:pt x="7824" y="43876"/>
                    </a:lnTo>
                    <a:lnTo>
                      <a:pt x="0" y="88028"/>
                    </a:lnTo>
                    <a:lnTo>
                      <a:pt x="6051" y="139021"/>
                    </a:lnTo>
                    <a:lnTo>
                      <a:pt x="26088" y="191104"/>
                    </a:lnTo>
                    <a:lnTo>
                      <a:pt x="56915" y="234330"/>
                    </a:lnTo>
                    <a:lnTo>
                      <a:pt x="92398" y="261166"/>
                    </a:lnTo>
                    <a:lnTo>
                      <a:pt x="128227" y="269488"/>
                    </a:lnTo>
                    <a:lnTo>
                      <a:pt x="160090" y="257172"/>
                    </a:lnTo>
                    <a:lnTo>
                      <a:pt x="181683" y="225613"/>
                    </a:lnTo>
                    <a:lnTo>
                      <a:pt x="189507" y="181460"/>
                    </a:lnTo>
                    <a:lnTo>
                      <a:pt x="183455" y="130467"/>
                    </a:lnTo>
                    <a:lnTo>
                      <a:pt x="163420" y="78385"/>
                    </a:lnTo>
                    <a:lnTo>
                      <a:pt x="132593" y="35159"/>
                    </a:lnTo>
                    <a:lnTo>
                      <a:pt x="97110" y="8322"/>
                    </a:lnTo>
                    <a:lnTo>
                      <a:pt x="61281" y="0"/>
                    </a:lnTo>
                    <a:close/>
                  </a:path>
                </a:pathLst>
              </a:custGeom>
              <a:solidFill>
                <a:srgbClr val="DB9A4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20" name="object 23"/>
            <p:cNvPicPr/>
            <p:nvPr userDrawn="1"/>
          </p:nvPicPr>
          <p:blipFill>
            <a:blip r:embed="rId15" cstate="print"/>
            <a:stretch>
              <a:fillRect/>
            </a:stretch>
          </p:blipFill>
          <p:spPr>
            <a:xfrm>
              <a:off x="2396926" y="3743304"/>
              <a:ext cx="243821" cy="278765"/>
            </a:xfrm>
            <a:prstGeom prst="rect">
              <a:avLst/>
            </a:prstGeom>
          </p:spPr>
        </p:pic>
        <p:pic>
          <p:nvPicPr>
            <p:cNvPr id="21" name="object 24"/>
            <p:cNvPicPr/>
            <p:nvPr userDrawn="1"/>
          </p:nvPicPr>
          <p:blipFill>
            <a:blip r:embed="rId16" cstate="print"/>
            <a:stretch>
              <a:fillRect/>
            </a:stretch>
          </p:blipFill>
          <p:spPr>
            <a:xfrm>
              <a:off x="2509365" y="4128379"/>
              <a:ext cx="111707" cy="106987"/>
            </a:xfrm>
            <a:prstGeom prst="rect">
              <a:avLst/>
            </a:prstGeom>
          </p:spPr>
        </p:pic>
        <p:pic>
          <p:nvPicPr>
            <p:cNvPr id="22" name="object 25"/>
            <p:cNvPicPr/>
            <p:nvPr userDrawn="1"/>
          </p:nvPicPr>
          <p:blipFill>
            <a:blip r:embed="rId17" cstate="print"/>
            <a:stretch>
              <a:fillRect/>
            </a:stretch>
          </p:blipFill>
          <p:spPr>
            <a:xfrm>
              <a:off x="2362860" y="4256294"/>
              <a:ext cx="82922" cy="98315"/>
            </a:xfrm>
            <a:prstGeom prst="rect">
              <a:avLst/>
            </a:prstGeom>
          </p:spPr>
        </p:pic>
        <p:pic>
          <p:nvPicPr>
            <p:cNvPr id="23" name="object 26"/>
            <p:cNvPicPr/>
            <p:nvPr userDrawn="1"/>
          </p:nvPicPr>
          <p:blipFill>
            <a:blip r:embed="rId18" cstate="print"/>
            <a:stretch>
              <a:fillRect/>
            </a:stretch>
          </p:blipFill>
          <p:spPr>
            <a:xfrm>
              <a:off x="2170383" y="4243211"/>
              <a:ext cx="92252" cy="92254"/>
            </a:xfrm>
            <a:prstGeom prst="rect">
              <a:avLst/>
            </a:prstGeom>
          </p:spPr>
        </p:pic>
        <p:sp>
          <p:nvSpPr>
            <p:cNvPr id="24" name="object 27"/>
            <p:cNvSpPr/>
            <p:nvPr userDrawn="1"/>
          </p:nvSpPr>
          <p:spPr>
            <a:xfrm>
              <a:off x="2809896" y="3644009"/>
              <a:ext cx="8255" cy="736600"/>
            </a:xfrm>
            <a:custGeom>
              <a:avLst/>
              <a:gdLst/>
              <a:ahLst/>
              <a:cxnLst/>
              <a:rect l="l" t="t" r="r" b="b"/>
              <a:pathLst>
                <a:path w="8255" h="736600">
                  <a:moveTo>
                    <a:pt x="8072" y="0"/>
                  </a:moveTo>
                  <a:lnTo>
                    <a:pt x="0" y="0"/>
                  </a:lnTo>
                  <a:lnTo>
                    <a:pt x="0" y="736315"/>
                  </a:lnTo>
                  <a:lnTo>
                    <a:pt x="8072" y="736315"/>
                  </a:lnTo>
                  <a:lnTo>
                    <a:pt x="8072" y="0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62"/>
          <p:cNvSpPr/>
          <p:nvPr userDrawn="1"/>
        </p:nvSpPr>
        <p:spPr>
          <a:xfrm>
            <a:off x="914400" y="1080516"/>
            <a:ext cx="10436860" cy="0"/>
          </a:xfrm>
          <a:custGeom>
            <a:avLst/>
            <a:gdLst/>
            <a:ahLst/>
            <a:cxnLst/>
            <a:rect l="l" t="t" r="r" b="b"/>
            <a:pathLst>
              <a:path w="10436860">
                <a:moveTo>
                  <a:pt x="0" y="0"/>
                </a:moveTo>
                <a:lnTo>
                  <a:pt x="1043660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C4DF7-3B5A-4E62-9984-D4E9071CDE3C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B588F5-69EF-422F-A578-3DDA0E12C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7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515996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CorelDRAW" r:id="rId4" imgW="16040403" imgH="7920024" progId="CorelDraw.Graphic.23">
                  <p:embed/>
                </p:oleObj>
              </mc:Choice>
              <mc:Fallback>
                <p:oleObj name="CorelDRAW" r:id="rId4" imgW="16040403" imgH="7920024" progId="CorelDraw.Graphic.23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5">
                        <a:lum bright="5000" contrast="28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3910199" y="1066800"/>
            <a:ext cx="8233105" cy="5650711"/>
            <a:chOff x="3795066" y="844112"/>
            <a:chExt cx="8557562" cy="5873399"/>
          </a:xfrm>
        </p:grpSpPr>
        <p:sp>
          <p:nvSpPr>
            <p:cNvPr id="19" name="Oval 18"/>
            <p:cNvSpPr/>
            <p:nvPr/>
          </p:nvSpPr>
          <p:spPr>
            <a:xfrm rot="16200000">
              <a:off x="4428489" y="3392743"/>
              <a:ext cx="1764106" cy="3030952"/>
            </a:xfrm>
            <a:prstGeom prst="ellipse">
              <a:avLst/>
            </a:prstGeom>
            <a:solidFill>
              <a:srgbClr val="DE63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17882675">
              <a:off x="5319098" y="1597688"/>
              <a:ext cx="1617734" cy="2779462"/>
            </a:xfrm>
            <a:prstGeom prst="ellipse">
              <a:avLst/>
            </a:prstGeom>
            <a:solidFill>
              <a:srgbClr val="DE63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19842864">
              <a:off x="7574914" y="844112"/>
              <a:ext cx="1569610" cy="2480121"/>
            </a:xfrm>
            <a:prstGeom prst="ellipse">
              <a:avLst/>
            </a:prstGeom>
            <a:solidFill>
              <a:srgbClr val="DB9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1800560">
              <a:off x="10049582" y="1436366"/>
              <a:ext cx="1126142" cy="1779402"/>
            </a:xfrm>
            <a:prstGeom prst="ellipse">
              <a:avLst/>
            </a:prstGeom>
            <a:solidFill>
              <a:srgbClr val="1A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4095209">
              <a:off x="11353869" y="2947692"/>
              <a:ext cx="774206" cy="1223312"/>
            </a:xfrm>
            <a:prstGeom prst="ellipse">
              <a:avLst/>
            </a:prstGeom>
            <a:solidFill>
              <a:srgbClr val="1A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7200000">
              <a:off x="11251562" y="4748139"/>
              <a:ext cx="774206" cy="1223312"/>
            </a:xfrm>
            <a:prstGeom prst="ellipse">
              <a:avLst/>
            </a:prstGeom>
            <a:solidFill>
              <a:srgbClr val="19A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4456244">
              <a:off x="7790543" y="5797396"/>
              <a:ext cx="774206" cy="983108"/>
            </a:xfrm>
            <a:prstGeom prst="ellipse">
              <a:avLst/>
            </a:prstGeom>
            <a:solidFill>
              <a:srgbClr val="00A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2689148">
              <a:off x="9720258" y="5734403"/>
              <a:ext cx="774206" cy="983108"/>
            </a:xfrm>
            <a:prstGeom prst="ellipse">
              <a:avLst/>
            </a:prstGeom>
            <a:solidFill>
              <a:srgbClr val="00A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2116" y="2829282"/>
            <a:ext cx="4694358" cy="80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4800" b="1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HealthInsured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715" y="3511189"/>
            <a:ext cx="533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Product Utilization </a:t>
            </a:r>
            <a:r>
              <a:rPr lang="en-US" dirty="0">
                <a:solidFill>
                  <a:schemeClr val="bg1"/>
                </a:solidFill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2679450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0B4D104A-C8ED-9B2E-BCA0-2C88F05D6B3C}"/>
              </a:ext>
            </a:extLst>
          </p:cNvPr>
          <p:cNvSpPr txBox="1">
            <a:spLocks/>
          </p:cNvSpPr>
          <p:nvPr/>
        </p:nvSpPr>
        <p:spPr>
          <a:xfrm>
            <a:off x="2044318" y="2691064"/>
            <a:ext cx="8421706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5400" spc="-10" dirty="0" smtClean="0">
                <a:solidFill>
                  <a:srgbClr val="000000"/>
                </a:solidFill>
                <a:latin typeface="Century Gothic"/>
                <a:cs typeface="Century Gothic"/>
              </a:rPr>
              <a:t>Product Utilization </a:t>
            </a:r>
            <a:r>
              <a:rPr lang="en-US" sz="5400" spc="-10" dirty="0">
                <a:solidFill>
                  <a:srgbClr val="000000"/>
                </a:solidFill>
                <a:latin typeface="Century Gothic"/>
                <a:cs typeface="Century Gothic"/>
              </a:rPr>
              <a:t>Report</a:t>
            </a:r>
            <a:endParaRPr lang="en-US" sz="5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9895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3"/>
          <p:cNvSpPr txBox="1">
            <a:spLocks/>
          </p:cNvSpPr>
          <p:nvPr/>
        </p:nvSpPr>
        <p:spPr>
          <a:xfrm>
            <a:off x="844092" y="486867"/>
            <a:ext cx="759482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800" spc="-10" dirty="0" smtClean="0">
                <a:solidFill>
                  <a:srgbClr val="000000"/>
                </a:solidFill>
                <a:latin typeface="Century Gothic"/>
                <a:cs typeface="Century Gothic"/>
              </a:rPr>
              <a:t>BASTION PRODUCT UTILIZATION REPORT</a:t>
            </a:r>
            <a:endParaRPr lang="en-US" sz="2800" dirty="0">
              <a:latin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" y="1086850"/>
            <a:ext cx="12192000" cy="5919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320571" y="1192786"/>
            <a:ext cx="6772275" cy="56186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% OF USERS UTILIZATION BY COMPANIES</a:t>
            </a:r>
            <a:endParaRPr lang="en-GB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879479"/>
              </p:ext>
            </p:extLst>
          </p:nvPr>
        </p:nvGraphicFramePr>
        <p:xfrm>
          <a:off x="5331589" y="1754646"/>
          <a:ext cx="6772275" cy="364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Worksheet" r:id="rId4" imgW="6772183" imgH="3648239" progId="Excel.Sheet.12">
                  <p:embed/>
                </p:oleObj>
              </mc:Choice>
              <mc:Fallback>
                <p:oleObj name="Worksheet" r:id="rId4" imgW="6772183" imgH="36482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1589" y="1754646"/>
                        <a:ext cx="6772275" cy="364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2653" y="1146174"/>
            <a:ext cx="3013171" cy="114862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TOTAL NUMBER OF PRODUCT USER’S</a:t>
            </a:r>
          </a:p>
          <a:p>
            <a:pPr algn="ctr"/>
            <a:r>
              <a:rPr lang="en-US" dirty="0" smtClean="0"/>
              <a:t>199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335250" y="4440498"/>
            <a:ext cx="4435054" cy="241750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Total Bastion Users  </a:t>
            </a:r>
            <a:r>
              <a:rPr lang="en-US" sz="1600" dirty="0" smtClean="0"/>
              <a:t>(N) =</a:t>
            </a:r>
            <a:r>
              <a:rPr lang="en-US" sz="1600" dirty="0" smtClean="0"/>
              <a:t> </a:t>
            </a:r>
            <a:r>
              <a:rPr lang="en-US" sz="1600" dirty="0" smtClean="0"/>
              <a:t>3657</a:t>
            </a:r>
            <a:endParaRPr lang="en-US" sz="1600" dirty="0">
              <a:solidFill>
                <a:prstClr val="white"/>
              </a:solidFill>
            </a:endParaRPr>
          </a:p>
          <a:p>
            <a:pPr lvl="0"/>
            <a:r>
              <a:rPr lang="en-US" sz="1600" dirty="0" smtClean="0">
                <a:solidFill>
                  <a:prstClr val="white"/>
                </a:solidFill>
              </a:rPr>
              <a:t>Total Product </a:t>
            </a:r>
            <a:r>
              <a:rPr lang="en-US" sz="1600" dirty="0" smtClean="0">
                <a:solidFill>
                  <a:prstClr val="white"/>
                </a:solidFill>
              </a:rPr>
              <a:t>Utilization (n) </a:t>
            </a:r>
            <a:r>
              <a:rPr lang="en-US" sz="1600" dirty="0" smtClean="0">
                <a:solidFill>
                  <a:prstClr val="white"/>
                </a:solidFill>
              </a:rPr>
              <a:t>= 199 </a:t>
            </a:r>
            <a:endParaRPr lang="en-US" sz="1600" dirty="0" smtClean="0">
              <a:solidFill>
                <a:prstClr val="white"/>
              </a:solidFill>
            </a:endParaRPr>
          </a:p>
          <a:p>
            <a:pPr lvl="0"/>
            <a:r>
              <a:rPr lang="en-US" sz="1600" dirty="0"/>
              <a:t>% of users utilization = </a:t>
            </a:r>
            <a:r>
              <a:rPr lang="en-US" sz="1600" dirty="0" smtClean="0"/>
              <a:t>n/N * 100</a:t>
            </a:r>
            <a:endParaRPr lang="en-US" sz="1600" dirty="0" smtClean="0"/>
          </a:p>
          <a:p>
            <a:r>
              <a:rPr lang="en-US" sz="1600" dirty="0" smtClean="0"/>
              <a:t>% of users utilization = 5.44%</a:t>
            </a:r>
          </a:p>
          <a:p>
            <a:r>
              <a:rPr lang="en-US" sz="1600" dirty="0" smtClean="0"/>
              <a:t>		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077406"/>
              </p:ext>
            </p:extLst>
          </p:nvPr>
        </p:nvGraphicFramePr>
        <p:xfrm>
          <a:off x="423385" y="2519622"/>
          <a:ext cx="3928278" cy="1556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Worksheet" r:id="rId6" imgW="2990788" imgH="1009486" progId="Excel.Sheet.12">
                  <p:embed/>
                </p:oleObj>
              </mc:Choice>
              <mc:Fallback>
                <p:oleObj name="Worksheet" r:id="rId6" imgW="2990788" imgH="10094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3385" y="2519622"/>
                        <a:ext cx="3928278" cy="1556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6781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9128" y="1167788"/>
            <a:ext cx="12052871" cy="5690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153239"/>
              </p:ext>
            </p:extLst>
          </p:nvPr>
        </p:nvGraphicFramePr>
        <p:xfrm>
          <a:off x="369466" y="2346594"/>
          <a:ext cx="3971180" cy="1619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Worksheet" r:id="rId3" imgW="3752788" imgH="1409536" progId="Excel.Sheet.12">
                  <p:embed/>
                </p:oleObj>
              </mc:Choice>
              <mc:Fallback>
                <p:oleObj name="Worksheet" r:id="rId3" imgW="3752788" imgH="1409536" progId="Excel.Sheet.12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466" y="2346594"/>
                        <a:ext cx="3971180" cy="1619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4557310" y="1167788"/>
            <a:ext cx="7634689" cy="4957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RESULT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In this analysis, it’s observed that both companies and individuals use the product, with 48% of female and 34% of male users, so therefore 33 users gender have not been confirmed.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Regarding the age range, the product is more popular among the young demographic than the elder. In summary, only 5% of the total users utilized the product in the month of December. </a:t>
            </a:r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9" name="object 3"/>
          <p:cNvSpPr txBox="1">
            <a:spLocks/>
          </p:cNvSpPr>
          <p:nvPr/>
        </p:nvSpPr>
        <p:spPr>
          <a:xfrm>
            <a:off x="844092" y="486867"/>
            <a:ext cx="820075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800" spc="-10" dirty="0" smtClean="0">
                <a:solidFill>
                  <a:srgbClr val="000000"/>
                </a:solidFill>
                <a:latin typeface="Century Gothic"/>
                <a:cs typeface="Century Gothic"/>
              </a:rPr>
              <a:t>BASTION PRODUCT UTILIZATION REPORT</a:t>
            </a:r>
            <a:endParaRPr lang="en-US" sz="28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25079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D3F511E-E1AA-4ED5-89EB-2A23080922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01942" y="6356140"/>
            <a:ext cx="1251857" cy="3319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0" dirty="0">
                <a:solidFill>
                  <a:prstClr val="black">
                    <a:tint val="75000"/>
                  </a:prstClr>
                </a:solidFill>
                <a:latin typeface="Century Gothic" panose="020B0502020202020204" pitchFamily="34" charset="0"/>
              </a:rPr>
              <a:t>Page No Here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129667AA-E26D-4BE5-8220-5DBA3083B4E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86543" y="6356140"/>
            <a:ext cx="1019629" cy="33193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t>Date Here</a:t>
            </a:r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844091" y="486867"/>
            <a:ext cx="83439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800" spc="-10" dirty="0" smtClean="0">
                <a:solidFill>
                  <a:srgbClr val="000000"/>
                </a:solidFill>
                <a:latin typeface="Century Gothic"/>
                <a:cs typeface="Century Gothic"/>
              </a:rPr>
              <a:t>AXA MANSARD PRODUCT UTILIZATION REPORT</a:t>
            </a:r>
            <a:endParaRPr lang="en-US" sz="2800" dirty="0">
              <a:latin typeface="Century Gothic"/>
              <a:cs typeface="Century Gothic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1079653"/>
            <a:ext cx="12192000" cy="5778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87287" y="1255923"/>
            <a:ext cx="2798284" cy="101355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TOTAL NUMBER OF PRODUCT USER</a:t>
            </a:r>
          </a:p>
          <a:p>
            <a:pPr algn="ctr"/>
            <a:r>
              <a:rPr lang="en-US" dirty="0"/>
              <a:t>5</a:t>
            </a:r>
            <a:endParaRPr lang="en-GB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612235"/>
              </p:ext>
            </p:extLst>
          </p:nvPr>
        </p:nvGraphicFramePr>
        <p:xfrm>
          <a:off x="3903529" y="1376936"/>
          <a:ext cx="3301502" cy="892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Worksheet" r:id="rId3" imgW="2952812" imgH="771525" progId="Excel.Sheet.12">
                  <p:embed/>
                </p:oleObj>
              </mc:Choice>
              <mc:Fallback>
                <p:oleObj name="Worksheet" r:id="rId3" imgW="2952812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03529" y="1376936"/>
                        <a:ext cx="3301502" cy="8925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187287" y="3008305"/>
            <a:ext cx="4435054" cy="241750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Total AXA MANSARD </a:t>
            </a:r>
            <a:r>
              <a:rPr lang="en-US" sz="1600" dirty="0" smtClean="0"/>
              <a:t>Users(N) </a:t>
            </a:r>
            <a:r>
              <a:rPr lang="en-US" sz="1600" dirty="0" smtClean="0"/>
              <a:t>= 1118</a:t>
            </a:r>
          </a:p>
          <a:p>
            <a:pPr lvl="0"/>
            <a:r>
              <a:rPr lang="en-US" sz="1600" dirty="0" smtClean="0">
                <a:solidFill>
                  <a:prstClr val="white"/>
                </a:solidFill>
              </a:rPr>
              <a:t>Total Product </a:t>
            </a:r>
            <a:r>
              <a:rPr lang="en-US" sz="1600" dirty="0" smtClean="0">
                <a:solidFill>
                  <a:prstClr val="white"/>
                </a:solidFill>
              </a:rPr>
              <a:t>Utilization(n) </a:t>
            </a:r>
            <a:r>
              <a:rPr lang="en-US" sz="1600" dirty="0" smtClean="0">
                <a:solidFill>
                  <a:prstClr val="white"/>
                </a:solidFill>
              </a:rPr>
              <a:t>=5</a:t>
            </a:r>
            <a:endParaRPr lang="en-US" sz="1600" dirty="0" smtClean="0"/>
          </a:p>
          <a:p>
            <a:r>
              <a:rPr lang="en-US" sz="1600" dirty="0" smtClean="0"/>
              <a:t>% of user utilization = </a:t>
            </a:r>
            <a:r>
              <a:rPr lang="en-US" sz="1600" dirty="0" smtClean="0"/>
              <a:t>n/N*100</a:t>
            </a:r>
            <a:endParaRPr lang="en-US" sz="1600" dirty="0" smtClean="0"/>
          </a:p>
          <a:p>
            <a:r>
              <a:rPr lang="en-US" sz="1600" dirty="0"/>
              <a:t>% of user utilization = 0.45%</a:t>
            </a:r>
          </a:p>
          <a:p>
            <a:r>
              <a:rPr lang="en-US" sz="1600" dirty="0" smtClean="0"/>
              <a:t>		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10212" y="2633031"/>
            <a:ext cx="6637720" cy="405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RESULT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From this analysis, only 0.45% of the product users utilized the product in the month of December,2023.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RECCOMADATION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Engage all product users and highlight the benefits of the product to encourage them to use the product.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8836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388640"/>
              </p:ext>
            </p:extLst>
          </p:nvPr>
        </p:nvGraphicFramePr>
        <p:xfrm>
          <a:off x="-2159883" y="-1294684"/>
          <a:ext cx="16511766" cy="8152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CorelDRAW" r:id="rId3" imgW="16040403" imgH="7920024" progId="CorelDraw.Graphic.23">
                  <p:embed/>
                </p:oleObj>
              </mc:Choice>
              <mc:Fallback>
                <p:oleObj name="CorelDRAW" r:id="rId3" imgW="16040403" imgH="7920024" progId="CorelDraw.Graphic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>
                        <a:lum bright="-8000" contrast="-2000"/>
                      </a:blip>
                      <a:stretch>
                        <a:fillRect/>
                      </a:stretch>
                    </p:blipFill>
                    <p:spPr>
                      <a:xfrm>
                        <a:off x="-2159883" y="-1294684"/>
                        <a:ext cx="16511766" cy="81526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2976888" y="2643611"/>
            <a:ext cx="7353300" cy="1707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8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You!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2325519" y="5634876"/>
            <a:ext cx="2158939" cy="646331"/>
            <a:chOff x="780829" y="5992992"/>
            <a:chExt cx="2033550" cy="646331"/>
          </a:xfrm>
        </p:grpSpPr>
        <p:grpSp>
          <p:nvGrpSpPr>
            <p:cNvPr id="54" name="Group 53"/>
            <p:cNvGrpSpPr/>
            <p:nvPr/>
          </p:nvGrpSpPr>
          <p:grpSpPr>
            <a:xfrm>
              <a:off x="780829" y="6026285"/>
              <a:ext cx="303016" cy="304034"/>
              <a:chOff x="4010486" y="2547745"/>
              <a:chExt cx="303016" cy="304034"/>
            </a:xfrm>
          </p:grpSpPr>
          <p:sp>
            <p:nvSpPr>
              <p:cNvPr id="56" name="Google Shape;500;p22"/>
              <p:cNvSpPr/>
              <p:nvPr/>
            </p:nvSpPr>
            <p:spPr>
              <a:xfrm>
                <a:off x="4010486" y="2547745"/>
                <a:ext cx="303016" cy="304034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4480" extrusionOk="0">
                    <a:moveTo>
                      <a:pt x="2225" y="0"/>
                    </a:moveTo>
                    <a:cubicBezTo>
                      <a:pt x="1004" y="0"/>
                      <a:pt x="0" y="1004"/>
                      <a:pt x="0" y="2240"/>
                    </a:cubicBezTo>
                    <a:cubicBezTo>
                      <a:pt x="0" y="3476"/>
                      <a:pt x="1004" y="4480"/>
                      <a:pt x="2225" y="4480"/>
                    </a:cubicBezTo>
                    <a:cubicBezTo>
                      <a:pt x="3461" y="4480"/>
                      <a:pt x="4465" y="3476"/>
                      <a:pt x="4465" y="2240"/>
                    </a:cubicBezTo>
                    <a:cubicBezTo>
                      <a:pt x="4465" y="1004"/>
                      <a:pt x="3461" y="0"/>
                      <a:pt x="2225" y="0"/>
                    </a:cubicBezTo>
                    <a:close/>
                  </a:path>
                </a:pathLst>
              </a:custGeom>
              <a:gradFill flip="none" rotWithShape="1">
                <a:gsLst>
                  <a:gs pos="27000">
                    <a:srgbClr val="FF0000"/>
                  </a:gs>
                  <a:gs pos="100000">
                    <a:srgbClr val="C54BFB"/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hnschrift SemiBold Condensed" panose="020B0502040204020203" pitchFamily="34" charset="0"/>
                </a:endParaRPr>
              </a:p>
            </p:txBody>
          </p:sp>
          <p:sp>
            <p:nvSpPr>
              <p:cNvPr id="57" name="Google Shape;501;p22"/>
              <p:cNvSpPr/>
              <p:nvPr/>
            </p:nvSpPr>
            <p:spPr>
              <a:xfrm>
                <a:off x="4115064" y="2651374"/>
                <a:ext cx="92839" cy="91889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1354" extrusionOk="0">
                    <a:moveTo>
                      <a:pt x="670" y="160"/>
                    </a:moveTo>
                    <a:cubicBezTo>
                      <a:pt x="961" y="160"/>
                      <a:pt x="1179" y="408"/>
                      <a:pt x="1179" y="670"/>
                    </a:cubicBezTo>
                    <a:cubicBezTo>
                      <a:pt x="1179" y="960"/>
                      <a:pt x="946" y="1179"/>
                      <a:pt x="670" y="1179"/>
                    </a:cubicBezTo>
                    <a:cubicBezTo>
                      <a:pt x="408" y="1179"/>
                      <a:pt x="161" y="960"/>
                      <a:pt x="161" y="670"/>
                    </a:cubicBezTo>
                    <a:cubicBezTo>
                      <a:pt x="161" y="379"/>
                      <a:pt x="408" y="160"/>
                      <a:pt x="670" y="160"/>
                    </a:cubicBezTo>
                    <a:close/>
                    <a:moveTo>
                      <a:pt x="684" y="1"/>
                    </a:moveTo>
                    <a:cubicBezTo>
                      <a:pt x="306" y="1"/>
                      <a:pt x="15" y="306"/>
                      <a:pt x="15" y="670"/>
                    </a:cubicBezTo>
                    <a:cubicBezTo>
                      <a:pt x="1" y="1062"/>
                      <a:pt x="306" y="1353"/>
                      <a:pt x="684" y="1353"/>
                    </a:cubicBezTo>
                    <a:cubicBezTo>
                      <a:pt x="1077" y="1353"/>
                      <a:pt x="1368" y="1033"/>
                      <a:pt x="1368" y="670"/>
                    </a:cubicBezTo>
                    <a:cubicBezTo>
                      <a:pt x="1368" y="291"/>
                      <a:pt x="1048" y="1"/>
                      <a:pt x="6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hnschrift SemiBold Condensed" panose="020B0502040204020203" pitchFamily="34" charset="0"/>
                </a:endParaRPr>
              </a:p>
            </p:txBody>
          </p:sp>
          <p:sp>
            <p:nvSpPr>
              <p:cNvPr id="58" name="Google Shape;502;p22"/>
              <p:cNvSpPr/>
              <p:nvPr/>
            </p:nvSpPr>
            <p:spPr>
              <a:xfrm>
                <a:off x="4085477" y="2621785"/>
                <a:ext cx="153035" cy="152017"/>
              </a:xfrm>
              <a:custGeom>
                <a:avLst/>
                <a:gdLst/>
                <a:ahLst/>
                <a:cxnLst/>
                <a:rect l="l" t="t" r="r" b="b"/>
                <a:pathLst>
                  <a:path w="2255" h="2240" extrusionOk="0">
                    <a:moveTo>
                      <a:pt x="1804" y="160"/>
                    </a:moveTo>
                    <a:cubicBezTo>
                      <a:pt x="1964" y="160"/>
                      <a:pt x="2095" y="291"/>
                      <a:pt x="2095" y="451"/>
                    </a:cubicBezTo>
                    <a:lnTo>
                      <a:pt x="2095" y="1789"/>
                    </a:lnTo>
                    <a:cubicBezTo>
                      <a:pt x="2095" y="1949"/>
                      <a:pt x="1964" y="2080"/>
                      <a:pt x="1804" y="2080"/>
                    </a:cubicBezTo>
                    <a:lnTo>
                      <a:pt x="451" y="2080"/>
                    </a:lnTo>
                    <a:cubicBezTo>
                      <a:pt x="291" y="2080"/>
                      <a:pt x="160" y="1949"/>
                      <a:pt x="160" y="1789"/>
                    </a:cubicBezTo>
                    <a:lnTo>
                      <a:pt x="160" y="451"/>
                    </a:lnTo>
                    <a:cubicBezTo>
                      <a:pt x="160" y="291"/>
                      <a:pt x="291" y="160"/>
                      <a:pt x="451" y="160"/>
                    </a:cubicBezTo>
                    <a:close/>
                    <a:moveTo>
                      <a:pt x="451" y="0"/>
                    </a:moveTo>
                    <a:cubicBezTo>
                      <a:pt x="204" y="0"/>
                      <a:pt x="0" y="204"/>
                      <a:pt x="0" y="451"/>
                    </a:cubicBezTo>
                    <a:lnTo>
                      <a:pt x="0" y="1789"/>
                    </a:lnTo>
                    <a:cubicBezTo>
                      <a:pt x="0" y="2036"/>
                      <a:pt x="204" y="2240"/>
                      <a:pt x="451" y="2240"/>
                    </a:cubicBezTo>
                    <a:lnTo>
                      <a:pt x="1804" y="2240"/>
                    </a:lnTo>
                    <a:cubicBezTo>
                      <a:pt x="2051" y="2240"/>
                      <a:pt x="2255" y="2036"/>
                      <a:pt x="2255" y="1789"/>
                    </a:cubicBezTo>
                    <a:lnTo>
                      <a:pt x="2255" y="451"/>
                    </a:lnTo>
                    <a:cubicBezTo>
                      <a:pt x="2255" y="204"/>
                      <a:pt x="2051" y="0"/>
                      <a:pt x="18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hnschrift SemiBold Condensed" panose="020B0502040204020203" pitchFamily="34" charset="0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1029681" y="5992992"/>
              <a:ext cx="1784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@health_insured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449600" y="5634876"/>
            <a:ext cx="2177191" cy="369332"/>
            <a:chOff x="2838673" y="5992992"/>
            <a:chExt cx="2177191" cy="369332"/>
          </a:xfrm>
        </p:grpSpPr>
        <p:grpSp>
          <p:nvGrpSpPr>
            <p:cNvPr id="60" name="Group 59"/>
            <p:cNvGrpSpPr/>
            <p:nvPr/>
          </p:nvGrpSpPr>
          <p:grpSpPr>
            <a:xfrm>
              <a:off x="2838673" y="6032095"/>
              <a:ext cx="355407" cy="330229"/>
              <a:chOff x="5817478" y="1417755"/>
              <a:chExt cx="355407" cy="330229"/>
            </a:xfrm>
          </p:grpSpPr>
          <p:sp>
            <p:nvSpPr>
              <p:cNvPr id="62" name="Google Shape;505;p22"/>
              <p:cNvSpPr/>
              <p:nvPr/>
            </p:nvSpPr>
            <p:spPr>
              <a:xfrm>
                <a:off x="5817478" y="1417755"/>
                <a:ext cx="355407" cy="330229"/>
              </a:xfrm>
              <a:custGeom>
                <a:avLst/>
                <a:gdLst/>
                <a:ahLst/>
                <a:cxnLst/>
                <a:rect l="l" t="t" r="r" b="b"/>
                <a:pathLst>
                  <a:path w="5237" h="4866" extrusionOk="0">
                    <a:moveTo>
                      <a:pt x="2612" y="1"/>
                    </a:moveTo>
                    <a:cubicBezTo>
                      <a:pt x="1432" y="1"/>
                      <a:pt x="401" y="850"/>
                      <a:pt x="205" y="2040"/>
                    </a:cubicBezTo>
                    <a:cubicBezTo>
                      <a:pt x="1" y="3364"/>
                      <a:pt x="903" y="4614"/>
                      <a:pt x="2226" y="4833"/>
                    </a:cubicBezTo>
                    <a:cubicBezTo>
                      <a:pt x="2359" y="4855"/>
                      <a:pt x="2492" y="4865"/>
                      <a:pt x="2622" y="4865"/>
                    </a:cubicBezTo>
                    <a:cubicBezTo>
                      <a:pt x="3791" y="4865"/>
                      <a:pt x="4822" y="4016"/>
                      <a:pt x="5019" y="2826"/>
                    </a:cubicBezTo>
                    <a:cubicBezTo>
                      <a:pt x="5237" y="1487"/>
                      <a:pt x="4335" y="237"/>
                      <a:pt x="3012" y="33"/>
                    </a:cubicBezTo>
                    <a:cubicBezTo>
                      <a:pt x="2877" y="11"/>
                      <a:pt x="2743" y="1"/>
                      <a:pt x="2612" y="1"/>
                    </a:cubicBezTo>
                    <a:close/>
                  </a:path>
                </a:pathLst>
              </a:custGeom>
              <a:solidFill>
                <a:srgbClr val="48BA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hnschrift SemiBold Condensed" panose="020B0502040204020203" pitchFamily="34" charset="0"/>
                </a:endParaRPr>
              </a:p>
            </p:txBody>
          </p:sp>
          <p:sp>
            <p:nvSpPr>
              <p:cNvPr id="63" name="Google Shape;8487;p91"/>
              <p:cNvSpPr/>
              <p:nvPr/>
            </p:nvSpPr>
            <p:spPr>
              <a:xfrm>
                <a:off x="5907221" y="1518858"/>
                <a:ext cx="203182" cy="165716"/>
              </a:xfrm>
              <a:custGeom>
                <a:avLst/>
                <a:gdLst/>
                <a:ahLst/>
                <a:cxnLst/>
                <a:rect l="l" t="t" r="r" b="b"/>
                <a:pathLst>
                  <a:path w="19122" h="15596" extrusionOk="0">
                    <a:moveTo>
                      <a:pt x="12981" y="0"/>
                    </a:moveTo>
                    <a:cubicBezTo>
                      <a:pt x="12091" y="0"/>
                      <a:pt x="10821" y="352"/>
                      <a:pt x="9915" y="1352"/>
                    </a:cubicBezTo>
                    <a:cubicBezTo>
                      <a:pt x="9203" y="2141"/>
                      <a:pt x="8847" y="3174"/>
                      <a:pt x="8856" y="4430"/>
                    </a:cubicBezTo>
                    <a:cubicBezTo>
                      <a:pt x="6243" y="4110"/>
                      <a:pt x="4101" y="2933"/>
                      <a:pt x="2323" y="846"/>
                    </a:cubicBezTo>
                    <a:cubicBezTo>
                      <a:pt x="2216" y="723"/>
                      <a:pt x="2064" y="650"/>
                      <a:pt x="1902" y="650"/>
                    </a:cubicBezTo>
                    <a:cubicBezTo>
                      <a:pt x="1875" y="650"/>
                      <a:pt x="1848" y="652"/>
                      <a:pt x="1820" y="656"/>
                    </a:cubicBezTo>
                    <a:cubicBezTo>
                      <a:pt x="1631" y="683"/>
                      <a:pt x="1468" y="805"/>
                      <a:pt x="1391" y="977"/>
                    </a:cubicBezTo>
                    <a:cubicBezTo>
                      <a:pt x="695" y="2512"/>
                      <a:pt x="701" y="3895"/>
                      <a:pt x="1403" y="5113"/>
                    </a:cubicBezTo>
                    <a:cubicBezTo>
                      <a:pt x="1389" y="5111"/>
                      <a:pt x="1374" y="5111"/>
                      <a:pt x="1360" y="5111"/>
                    </a:cubicBezTo>
                    <a:cubicBezTo>
                      <a:pt x="1076" y="5111"/>
                      <a:pt x="803" y="5375"/>
                      <a:pt x="824" y="5707"/>
                    </a:cubicBezTo>
                    <a:cubicBezTo>
                      <a:pt x="916" y="7101"/>
                      <a:pt x="1428" y="8182"/>
                      <a:pt x="2351" y="8934"/>
                    </a:cubicBezTo>
                    <a:cubicBezTo>
                      <a:pt x="2176" y="9073"/>
                      <a:pt x="2102" y="9307"/>
                      <a:pt x="2164" y="9524"/>
                    </a:cubicBezTo>
                    <a:cubicBezTo>
                      <a:pt x="2456" y="10535"/>
                      <a:pt x="3310" y="11633"/>
                      <a:pt x="4615" y="12155"/>
                    </a:cubicBezTo>
                    <a:cubicBezTo>
                      <a:pt x="3657" y="12655"/>
                      <a:pt x="2516" y="12903"/>
                      <a:pt x="1345" y="12903"/>
                    </a:cubicBezTo>
                    <a:cubicBezTo>
                      <a:pt x="1111" y="12903"/>
                      <a:pt x="876" y="12893"/>
                      <a:pt x="641" y="12873"/>
                    </a:cubicBezTo>
                    <a:cubicBezTo>
                      <a:pt x="628" y="12872"/>
                      <a:pt x="615" y="12872"/>
                      <a:pt x="603" y="12872"/>
                    </a:cubicBezTo>
                    <a:cubicBezTo>
                      <a:pt x="362" y="12872"/>
                      <a:pt x="155" y="13031"/>
                      <a:pt x="78" y="13266"/>
                    </a:cubicBezTo>
                    <a:cubicBezTo>
                      <a:pt x="0" y="13512"/>
                      <a:pt x="113" y="13788"/>
                      <a:pt x="334" y="13922"/>
                    </a:cubicBezTo>
                    <a:cubicBezTo>
                      <a:pt x="1162" y="14423"/>
                      <a:pt x="3243" y="15596"/>
                      <a:pt x="6294" y="15596"/>
                    </a:cubicBezTo>
                    <a:cubicBezTo>
                      <a:pt x="14568" y="15596"/>
                      <a:pt x="17244" y="8279"/>
                      <a:pt x="17244" y="4736"/>
                    </a:cubicBezTo>
                    <a:cubicBezTo>
                      <a:pt x="17241" y="4515"/>
                      <a:pt x="17243" y="4541"/>
                      <a:pt x="17230" y="4426"/>
                    </a:cubicBezTo>
                    <a:cubicBezTo>
                      <a:pt x="17250" y="4403"/>
                      <a:pt x="17326" y="4347"/>
                      <a:pt x="17386" y="4301"/>
                    </a:cubicBezTo>
                    <a:cubicBezTo>
                      <a:pt x="17696" y="4067"/>
                      <a:pt x="18237" y="3680"/>
                      <a:pt x="18983" y="2590"/>
                    </a:cubicBezTo>
                    <a:cubicBezTo>
                      <a:pt x="19121" y="2386"/>
                      <a:pt x="19111" y="2118"/>
                      <a:pt x="18957" y="1925"/>
                    </a:cubicBezTo>
                    <a:cubicBezTo>
                      <a:pt x="18840" y="1779"/>
                      <a:pt x="18708" y="1722"/>
                      <a:pt x="18558" y="1722"/>
                    </a:cubicBezTo>
                    <a:cubicBezTo>
                      <a:pt x="18451" y="1722"/>
                      <a:pt x="18336" y="1751"/>
                      <a:pt x="18212" y="1799"/>
                    </a:cubicBezTo>
                    <a:cubicBezTo>
                      <a:pt x="18352" y="1553"/>
                      <a:pt x="18467" y="1291"/>
                      <a:pt x="18559" y="1014"/>
                    </a:cubicBezTo>
                    <a:cubicBezTo>
                      <a:pt x="18631" y="800"/>
                      <a:pt x="18553" y="614"/>
                      <a:pt x="18382" y="465"/>
                    </a:cubicBezTo>
                    <a:cubicBezTo>
                      <a:pt x="18282" y="379"/>
                      <a:pt x="18151" y="335"/>
                      <a:pt x="18020" y="335"/>
                    </a:cubicBezTo>
                    <a:cubicBezTo>
                      <a:pt x="17928" y="335"/>
                      <a:pt x="17837" y="356"/>
                      <a:pt x="17754" y="398"/>
                    </a:cubicBezTo>
                    <a:cubicBezTo>
                      <a:pt x="16848" y="856"/>
                      <a:pt x="16172" y="1054"/>
                      <a:pt x="15873" y="1113"/>
                    </a:cubicBezTo>
                    <a:cubicBezTo>
                      <a:pt x="15090" y="395"/>
                      <a:pt x="14251" y="0"/>
                      <a:pt x="129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3148381" y="5992992"/>
              <a:ext cx="1867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@health_insured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26383" y="5654427"/>
            <a:ext cx="2143824" cy="378857"/>
            <a:chOff x="4902473" y="6012543"/>
            <a:chExt cx="2143824" cy="378857"/>
          </a:xfrm>
        </p:grpSpPr>
        <p:grpSp>
          <p:nvGrpSpPr>
            <p:cNvPr id="65" name="Group 64"/>
            <p:cNvGrpSpPr/>
            <p:nvPr/>
          </p:nvGrpSpPr>
          <p:grpSpPr>
            <a:xfrm>
              <a:off x="4902473" y="6022068"/>
              <a:ext cx="361834" cy="369332"/>
              <a:chOff x="8150269" y="3104688"/>
              <a:chExt cx="439526" cy="448634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8175476" y="3140541"/>
                <a:ext cx="377974" cy="377974"/>
              </a:xfrm>
              <a:prstGeom prst="roundRect">
                <a:avLst>
                  <a:gd name="adj" fmla="val 20584"/>
                </a:avLst>
              </a:prstGeom>
              <a:solidFill>
                <a:srgbClr val="2986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8150269" y="3104688"/>
                <a:ext cx="439526" cy="44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solidFill>
                      <a:schemeClr val="bg1"/>
                    </a:solidFill>
                    <a:latin typeface="Calibri bold" panose="020F0702030404030204" pitchFamily="34" charset="0"/>
                    <a:cs typeface="Calibri bold" panose="020F0702030404030204" pitchFamily="34" charset="0"/>
                  </a:rPr>
                  <a:t>in</a:t>
                </a:r>
                <a:endParaRPr lang="en-US" sz="2400" b="1" dirty="0">
                  <a:solidFill>
                    <a:schemeClr val="bg1"/>
                  </a:solidFill>
                  <a:latin typeface="Calibri bold" panose="020F0702030404030204" pitchFamily="34" charset="0"/>
                  <a:cs typeface="Calibri bold" panose="020F0702030404030204" pitchFamily="34" charset="0"/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5183149" y="6012543"/>
              <a:ext cx="1863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@HealthInsured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685293" y="5654427"/>
            <a:ext cx="2067715" cy="369332"/>
            <a:chOff x="7013112" y="6012543"/>
            <a:chExt cx="2067715" cy="369332"/>
          </a:xfrm>
        </p:grpSpPr>
        <p:grpSp>
          <p:nvGrpSpPr>
            <p:cNvPr id="70" name="Group 69"/>
            <p:cNvGrpSpPr/>
            <p:nvPr/>
          </p:nvGrpSpPr>
          <p:grpSpPr>
            <a:xfrm>
              <a:off x="7013112" y="6051584"/>
              <a:ext cx="346517" cy="303694"/>
              <a:chOff x="3218338" y="2228348"/>
              <a:chExt cx="346517" cy="303694"/>
            </a:xfrm>
          </p:grpSpPr>
          <p:sp>
            <p:nvSpPr>
              <p:cNvPr id="72" name="Google Shape;487;p22"/>
              <p:cNvSpPr/>
              <p:nvPr/>
            </p:nvSpPr>
            <p:spPr>
              <a:xfrm>
                <a:off x="3218338" y="2228348"/>
                <a:ext cx="346517" cy="303694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4475" extrusionOk="0">
                    <a:moveTo>
                      <a:pt x="2548" y="0"/>
                    </a:moveTo>
                    <a:cubicBezTo>
                      <a:pt x="2149" y="0"/>
                      <a:pt x="1745" y="106"/>
                      <a:pt x="1382" y="329"/>
                    </a:cubicBezTo>
                    <a:cubicBezTo>
                      <a:pt x="320" y="983"/>
                      <a:pt x="0" y="2350"/>
                      <a:pt x="640" y="3412"/>
                    </a:cubicBezTo>
                    <a:cubicBezTo>
                      <a:pt x="1067" y="4095"/>
                      <a:pt x="1797" y="4475"/>
                      <a:pt x="2548" y="4475"/>
                    </a:cubicBezTo>
                    <a:cubicBezTo>
                      <a:pt x="2948" y="4475"/>
                      <a:pt x="3354" y="4367"/>
                      <a:pt x="3724" y="4139"/>
                    </a:cubicBezTo>
                    <a:cubicBezTo>
                      <a:pt x="4771" y="3499"/>
                      <a:pt x="5105" y="2117"/>
                      <a:pt x="4451" y="1070"/>
                    </a:cubicBezTo>
                    <a:cubicBezTo>
                      <a:pt x="4033" y="377"/>
                      <a:pt x="3299" y="0"/>
                      <a:pt x="254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hnschrift SemiBold Condensed" panose="020B0502040204020203" pitchFamily="34" charset="0"/>
                </a:endParaRPr>
              </a:p>
            </p:txBody>
          </p:sp>
          <p:sp>
            <p:nvSpPr>
              <p:cNvPr id="73" name="Google Shape;488;p22"/>
              <p:cNvSpPr/>
              <p:nvPr/>
            </p:nvSpPr>
            <p:spPr>
              <a:xfrm>
                <a:off x="3349587" y="2294856"/>
                <a:ext cx="81031" cy="169051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2491" extrusionOk="0">
                    <a:moveTo>
                      <a:pt x="736" y="0"/>
                    </a:moveTo>
                    <a:cubicBezTo>
                      <a:pt x="494" y="0"/>
                      <a:pt x="276" y="195"/>
                      <a:pt x="263" y="454"/>
                    </a:cubicBezTo>
                    <a:lnTo>
                      <a:pt x="263" y="527"/>
                    </a:lnTo>
                    <a:lnTo>
                      <a:pt x="263" y="745"/>
                    </a:lnTo>
                    <a:lnTo>
                      <a:pt x="1" y="745"/>
                    </a:lnTo>
                    <a:lnTo>
                      <a:pt x="1" y="1239"/>
                    </a:lnTo>
                    <a:lnTo>
                      <a:pt x="263" y="1239"/>
                    </a:lnTo>
                    <a:lnTo>
                      <a:pt x="263" y="2490"/>
                    </a:lnTo>
                    <a:lnTo>
                      <a:pt x="757" y="2490"/>
                    </a:lnTo>
                    <a:lnTo>
                      <a:pt x="757" y="1239"/>
                    </a:lnTo>
                    <a:lnTo>
                      <a:pt x="1135" y="1239"/>
                    </a:lnTo>
                    <a:lnTo>
                      <a:pt x="1193" y="745"/>
                    </a:lnTo>
                    <a:lnTo>
                      <a:pt x="786" y="745"/>
                    </a:lnTo>
                    <a:lnTo>
                      <a:pt x="786" y="541"/>
                    </a:lnTo>
                    <a:cubicBezTo>
                      <a:pt x="786" y="483"/>
                      <a:pt x="830" y="439"/>
                      <a:pt x="888" y="439"/>
                    </a:cubicBezTo>
                    <a:lnTo>
                      <a:pt x="1164" y="439"/>
                    </a:lnTo>
                    <a:lnTo>
                      <a:pt x="1164" y="3"/>
                    </a:lnTo>
                    <a:lnTo>
                      <a:pt x="786" y="3"/>
                    </a:lnTo>
                    <a:cubicBezTo>
                      <a:pt x="769" y="1"/>
                      <a:pt x="753" y="0"/>
                      <a:pt x="7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hnschrift SemiBold Condensed" panose="020B0502040204020203" pitchFamily="34" charset="0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7296129" y="6012543"/>
              <a:ext cx="1784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HealthInsured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623332" y="6099792"/>
            <a:ext cx="2730859" cy="388883"/>
            <a:chOff x="8903123" y="5992992"/>
            <a:chExt cx="2730859" cy="388883"/>
          </a:xfrm>
        </p:grpSpPr>
        <p:grpSp>
          <p:nvGrpSpPr>
            <p:cNvPr id="75" name="Group 74"/>
            <p:cNvGrpSpPr/>
            <p:nvPr/>
          </p:nvGrpSpPr>
          <p:grpSpPr>
            <a:xfrm>
              <a:off x="8903123" y="5992992"/>
              <a:ext cx="357558" cy="369332"/>
              <a:chOff x="5073766" y="2029600"/>
              <a:chExt cx="355407" cy="369332"/>
            </a:xfrm>
          </p:grpSpPr>
          <p:sp>
            <p:nvSpPr>
              <p:cNvPr id="77" name="Google Shape;505;p22"/>
              <p:cNvSpPr/>
              <p:nvPr/>
            </p:nvSpPr>
            <p:spPr>
              <a:xfrm>
                <a:off x="5073766" y="2049152"/>
                <a:ext cx="355407" cy="330229"/>
              </a:xfrm>
              <a:custGeom>
                <a:avLst/>
                <a:gdLst/>
                <a:ahLst/>
                <a:cxnLst/>
                <a:rect l="l" t="t" r="r" b="b"/>
                <a:pathLst>
                  <a:path w="5237" h="4866" extrusionOk="0">
                    <a:moveTo>
                      <a:pt x="2612" y="1"/>
                    </a:moveTo>
                    <a:cubicBezTo>
                      <a:pt x="1432" y="1"/>
                      <a:pt x="401" y="850"/>
                      <a:pt x="205" y="2040"/>
                    </a:cubicBezTo>
                    <a:cubicBezTo>
                      <a:pt x="1" y="3364"/>
                      <a:pt x="903" y="4614"/>
                      <a:pt x="2226" y="4833"/>
                    </a:cubicBezTo>
                    <a:cubicBezTo>
                      <a:pt x="2359" y="4855"/>
                      <a:pt x="2492" y="4865"/>
                      <a:pt x="2622" y="4865"/>
                    </a:cubicBezTo>
                    <a:cubicBezTo>
                      <a:pt x="3791" y="4865"/>
                      <a:pt x="4822" y="4016"/>
                      <a:pt x="5019" y="2826"/>
                    </a:cubicBezTo>
                    <a:cubicBezTo>
                      <a:pt x="5237" y="1487"/>
                      <a:pt x="4335" y="237"/>
                      <a:pt x="3012" y="33"/>
                    </a:cubicBezTo>
                    <a:cubicBezTo>
                      <a:pt x="2877" y="11"/>
                      <a:pt x="2743" y="1"/>
                      <a:pt x="2612" y="1"/>
                    </a:cubicBezTo>
                    <a:close/>
                  </a:path>
                </a:pathLst>
              </a:custGeom>
              <a:solidFill>
                <a:srgbClr val="DB9A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hnschrift SemiBold Condensed" panose="020B0502040204020203" pitchFamily="34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5129289" y="2029600"/>
                <a:ext cx="244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solidFill>
                      <a:schemeClr val="bg1"/>
                    </a:solidFill>
                    <a:latin typeface="Calibri bold" panose="020F0702030404030204" pitchFamily="34" charset="0"/>
                    <a:cs typeface="Calibri bold" panose="020F0702030404030204" pitchFamily="34" charset="0"/>
                  </a:rPr>
                  <a:t>w</a:t>
                </a:r>
                <a:endParaRPr lang="en-US" sz="2400" b="1" dirty="0">
                  <a:solidFill>
                    <a:schemeClr val="bg1"/>
                  </a:solidFill>
                  <a:latin typeface="Calibri bold" panose="020F0702030404030204" pitchFamily="34" charset="0"/>
                  <a:cs typeface="Calibri bold" panose="020F0702030404030204" pitchFamily="34" charset="0"/>
                </a:endParaRP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9215064" y="6012543"/>
              <a:ext cx="2418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www.healthinsured.ng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466325" y="6099792"/>
            <a:ext cx="3187213" cy="388883"/>
            <a:chOff x="8903123" y="5992992"/>
            <a:chExt cx="3187213" cy="388883"/>
          </a:xfrm>
        </p:grpSpPr>
        <p:grpSp>
          <p:nvGrpSpPr>
            <p:cNvPr id="80" name="Group 79"/>
            <p:cNvGrpSpPr/>
            <p:nvPr/>
          </p:nvGrpSpPr>
          <p:grpSpPr>
            <a:xfrm>
              <a:off x="8903123" y="5992992"/>
              <a:ext cx="357558" cy="369332"/>
              <a:chOff x="5073766" y="2029600"/>
              <a:chExt cx="355407" cy="369332"/>
            </a:xfrm>
          </p:grpSpPr>
          <p:sp>
            <p:nvSpPr>
              <p:cNvPr id="82" name="Google Shape;505;p22"/>
              <p:cNvSpPr/>
              <p:nvPr/>
            </p:nvSpPr>
            <p:spPr>
              <a:xfrm>
                <a:off x="5073766" y="2049152"/>
                <a:ext cx="355407" cy="330229"/>
              </a:xfrm>
              <a:custGeom>
                <a:avLst/>
                <a:gdLst/>
                <a:ahLst/>
                <a:cxnLst/>
                <a:rect l="l" t="t" r="r" b="b"/>
                <a:pathLst>
                  <a:path w="5237" h="4866" extrusionOk="0">
                    <a:moveTo>
                      <a:pt x="2612" y="1"/>
                    </a:moveTo>
                    <a:cubicBezTo>
                      <a:pt x="1432" y="1"/>
                      <a:pt x="401" y="850"/>
                      <a:pt x="205" y="2040"/>
                    </a:cubicBezTo>
                    <a:cubicBezTo>
                      <a:pt x="1" y="3364"/>
                      <a:pt x="903" y="4614"/>
                      <a:pt x="2226" y="4833"/>
                    </a:cubicBezTo>
                    <a:cubicBezTo>
                      <a:pt x="2359" y="4855"/>
                      <a:pt x="2492" y="4865"/>
                      <a:pt x="2622" y="4865"/>
                    </a:cubicBezTo>
                    <a:cubicBezTo>
                      <a:pt x="3791" y="4865"/>
                      <a:pt x="4822" y="4016"/>
                      <a:pt x="5019" y="2826"/>
                    </a:cubicBezTo>
                    <a:cubicBezTo>
                      <a:pt x="5237" y="1487"/>
                      <a:pt x="4335" y="237"/>
                      <a:pt x="3012" y="33"/>
                    </a:cubicBezTo>
                    <a:cubicBezTo>
                      <a:pt x="2877" y="11"/>
                      <a:pt x="2743" y="1"/>
                      <a:pt x="2612" y="1"/>
                    </a:cubicBezTo>
                    <a:close/>
                  </a:path>
                </a:pathLst>
              </a:custGeom>
              <a:solidFill>
                <a:srgbClr val="DB9A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hnschrift SemiBold Condensed" panose="020B0502040204020203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129289" y="2029600"/>
                <a:ext cx="244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solidFill>
                      <a:schemeClr val="bg1"/>
                    </a:solidFill>
                    <a:latin typeface="Calibri bold" panose="020F0702030404030204" pitchFamily="34" charset="0"/>
                    <a:cs typeface="Calibri bold" panose="020F0702030404030204" pitchFamily="34" charset="0"/>
                  </a:rPr>
                  <a:t>@</a:t>
                </a:r>
                <a:endParaRPr lang="en-US" sz="2400" b="1" dirty="0">
                  <a:solidFill>
                    <a:schemeClr val="bg1"/>
                  </a:solidFill>
                  <a:latin typeface="Calibri bold" panose="020F0702030404030204" pitchFamily="34" charset="0"/>
                  <a:cs typeface="Calibri bold" panose="020F0702030404030204" pitchFamily="34" charset="0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9215063" y="6012543"/>
              <a:ext cx="2875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health_insured@sterling.ng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46940" y="24716"/>
            <a:ext cx="3971505" cy="3406311"/>
            <a:chOff x="4186354" y="844112"/>
            <a:chExt cx="8166274" cy="5873399"/>
          </a:xfrm>
        </p:grpSpPr>
        <p:sp>
          <p:nvSpPr>
            <p:cNvPr id="85" name="Oval 84"/>
            <p:cNvSpPr/>
            <p:nvPr/>
          </p:nvSpPr>
          <p:spPr>
            <a:xfrm rot="16200000">
              <a:off x="4819777" y="3697049"/>
              <a:ext cx="1764106" cy="3030952"/>
            </a:xfrm>
            <a:prstGeom prst="ellipse">
              <a:avLst/>
            </a:prstGeom>
            <a:solidFill>
              <a:srgbClr val="DE63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 rot="17882675">
              <a:off x="5319098" y="1597688"/>
              <a:ext cx="1617734" cy="2779462"/>
            </a:xfrm>
            <a:prstGeom prst="ellipse">
              <a:avLst/>
            </a:prstGeom>
            <a:solidFill>
              <a:srgbClr val="DE63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rot="19842864">
              <a:off x="7574914" y="844112"/>
              <a:ext cx="1569610" cy="2480121"/>
            </a:xfrm>
            <a:prstGeom prst="ellipse">
              <a:avLst/>
            </a:prstGeom>
            <a:solidFill>
              <a:srgbClr val="DB9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1800560">
              <a:off x="10049582" y="1436366"/>
              <a:ext cx="1126142" cy="1779402"/>
            </a:xfrm>
            <a:prstGeom prst="ellipse">
              <a:avLst/>
            </a:prstGeom>
            <a:solidFill>
              <a:srgbClr val="1A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4095209">
              <a:off x="11353869" y="2947692"/>
              <a:ext cx="774206" cy="1223312"/>
            </a:xfrm>
            <a:prstGeom prst="ellipse">
              <a:avLst/>
            </a:prstGeom>
            <a:solidFill>
              <a:srgbClr val="1A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 rot="7200000">
              <a:off x="11251562" y="4748139"/>
              <a:ext cx="774206" cy="1223312"/>
            </a:xfrm>
            <a:prstGeom prst="ellipse">
              <a:avLst/>
            </a:prstGeom>
            <a:solidFill>
              <a:srgbClr val="19A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4456244">
              <a:off x="7708418" y="5734401"/>
              <a:ext cx="774206" cy="983108"/>
            </a:xfrm>
            <a:prstGeom prst="ellipse">
              <a:avLst/>
            </a:prstGeom>
            <a:solidFill>
              <a:srgbClr val="00A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 rot="2689148">
              <a:off x="9720258" y="5734403"/>
              <a:ext cx="774206" cy="983108"/>
            </a:xfrm>
            <a:prstGeom prst="ellipse">
              <a:avLst/>
            </a:prstGeom>
            <a:solidFill>
              <a:srgbClr val="00A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7449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2073</TotalTime>
  <Words>233</Words>
  <Application>Microsoft Office PowerPoint</Application>
  <PresentationFormat>Widescreen</PresentationFormat>
  <Paragraphs>47</Paragraphs>
  <Slides>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Bahnschrift SemiBold Condensed</vt:lpstr>
      <vt:lpstr>Calibri</vt:lpstr>
      <vt:lpstr>Calibri bold</vt:lpstr>
      <vt:lpstr>Calibri Light</vt:lpstr>
      <vt:lpstr>Century Gothic</vt:lpstr>
      <vt:lpstr>Segoe UI</vt:lpstr>
      <vt:lpstr>Office Theme</vt:lpstr>
      <vt:lpstr>CorelDRAW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Obidiya</dc:creator>
  <cp:lastModifiedBy>USER</cp:lastModifiedBy>
  <cp:revision>85</cp:revision>
  <dcterms:created xsi:type="dcterms:W3CDTF">2023-07-22T05:55:16Z</dcterms:created>
  <dcterms:modified xsi:type="dcterms:W3CDTF">2024-02-05T08:52:59Z</dcterms:modified>
</cp:coreProperties>
</file>